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raunces SemiBold" panose="020B0604020202020204" charset="0"/>
      <p:regular r:id="rId20"/>
    </p:embeddedFont>
    <p:embeddedFont>
      <p:font typeface="Open Sans Extra Bold" panose="020B0604020202020204" charset="0"/>
      <p:regular r:id="rId21"/>
    </p:embeddedFont>
    <p:embeddedFont>
      <p:font typeface="Pompiere" panose="020B0604020202020204" charset="0"/>
      <p:regular r:id="rId22"/>
    </p:embeddedFont>
    <p:embeddedFont>
      <p:font typeface="The Youngest Serif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45" d="100"/>
          <a:sy n="45" d="100"/>
        </p:scale>
        <p:origin x="1234" y="2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a Diaz" userId="f87ca329e5780eae" providerId="LiveId" clId="{A7D0F9D7-BE9C-4B44-B572-7864A5E3F71E}"/>
    <pc:docChg chg="modSld">
      <pc:chgData name="Marcela Diaz" userId="f87ca329e5780eae" providerId="LiveId" clId="{A7D0F9D7-BE9C-4B44-B572-7864A5E3F71E}" dt="2022-12-12T01:37:50.594" v="1" actId="14100"/>
      <pc:docMkLst>
        <pc:docMk/>
      </pc:docMkLst>
      <pc:sldChg chg="modSp mod">
        <pc:chgData name="Marcela Diaz" userId="f87ca329e5780eae" providerId="LiveId" clId="{A7D0F9D7-BE9C-4B44-B572-7864A5E3F71E}" dt="2022-12-12T01:37:50.594" v="1" actId="14100"/>
        <pc:sldMkLst>
          <pc:docMk/>
          <pc:sldMk cId="0" sldId="267"/>
        </pc:sldMkLst>
        <pc:spChg chg="mod">
          <ac:chgData name="Marcela Diaz" userId="f87ca329e5780eae" providerId="LiveId" clId="{A7D0F9D7-BE9C-4B44-B572-7864A5E3F71E}" dt="2022-12-12T01:37:50.594" v="1" actId="14100"/>
          <ac:spMkLst>
            <pc:docMk/>
            <pc:sldMk cId="0" sldId="267"/>
            <ac:spMk id="4" creationId="{00000000-0000-0000-0000-000000000000}"/>
          </ac:spMkLst>
        </pc:spChg>
      </pc:sldChg>
      <pc:sldChg chg="modSp mod">
        <pc:chgData name="Marcela Diaz" userId="f87ca329e5780eae" providerId="LiveId" clId="{A7D0F9D7-BE9C-4B44-B572-7864A5E3F71E}" dt="2022-12-12T01:37:46.456" v="0" actId="14100"/>
        <pc:sldMkLst>
          <pc:docMk/>
          <pc:sldMk cId="0" sldId="268"/>
        </pc:sldMkLst>
        <pc:spChg chg="mod">
          <ac:chgData name="Marcela Diaz" userId="f87ca329e5780eae" providerId="LiveId" clId="{A7D0F9D7-BE9C-4B44-B572-7864A5E3F71E}" dt="2022-12-12T01:37:46.456" v="0" actId="14100"/>
          <ac:spMkLst>
            <pc:docMk/>
            <pc:sldMk cId="0" sldId="268"/>
            <ac:spMk id="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7908640">
            <a:off x="-459305" y="649149"/>
            <a:ext cx="10020529" cy="119469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4477796">
            <a:off x="8487972" y="4934387"/>
            <a:ext cx="12192577" cy="966261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2141525">
            <a:off x="9436739" y="-2586692"/>
            <a:ext cx="8311246" cy="7230784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225114" y="-92605"/>
            <a:ext cx="13554457" cy="10472209"/>
            <a:chOff x="0" y="0"/>
            <a:chExt cx="18072609" cy="13962946"/>
          </a:xfrm>
        </p:grpSpPr>
        <p:sp>
          <p:nvSpPr>
            <p:cNvPr id="6" name="TextBox 6"/>
            <p:cNvSpPr txBox="1"/>
            <p:nvPr/>
          </p:nvSpPr>
          <p:spPr>
            <a:xfrm>
              <a:off x="0" y="-70231"/>
              <a:ext cx="18072609" cy="27007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16285"/>
                </a:lnSpc>
              </a:pPr>
              <a:r>
                <a:rPr lang="en-US" sz="12924">
                  <a:solidFill>
                    <a:srgbClr val="004B35"/>
                  </a:solidFill>
                  <a:latin typeface="Fraunces SemiBold"/>
                </a:rPr>
                <a:t>Cinépolis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956491"/>
              <a:ext cx="18072609" cy="11006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PROYECTO DE SIMULACIÓN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Equipo 2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Integrantes: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Diaz Guerrero Marcela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Domínguez Jiménez Marco Adrián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Hernández Domínguez Fernando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Morales Anaya Ana Paola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Olvera Vázquez Vicente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Orta Moreno Jair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Ramírez Peña Luis Angel</a:t>
              </a:r>
            </a:p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004B35"/>
                  </a:solidFill>
                  <a:latin typeface="The Youngest Serif"/>
                </a:rPr>
                <a:t>Reyna González Selena</a:t>
              </a:r>
            </a:p>
            <a:p>
              <a:pPr>
                <a:lnSpc>
                  <a:spcPts val="5040"/>
                </a:lnSpc>
              </a:pPr>
              <a:endParaRPr lang="en-US" sz="3600">
                <a:solidFill>
                  <a:srgbClr val="004B35"/>
                </a:solidFill>
                <a:latin typeface="The Youngest Serif"/>
              </a:endParaRPr>
            </a:p>
            <a:p>
              <a:pPr>
                <a:lnSpc>
                  <a:spcPts val="5040"/>
                </a:lnSpc>
                <a:spcBef>
                  <a:spcPct val="0"/>
                </a:spcBef>
              </a:pPr>
              <a:endParaRPr lang="en-US" sz="3600">
                <a:solidFill>
                  <a:srgbClr val="004B35"/>
                </a:solidFill>
                <a:latin typeface="The Youngest Serif"/>
              </a:endParaRPr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8">
            <a:alphaModFix amt="74000"/>
          </a:blip>
          <a:srcRect/>
          <a:stretch>
            <a:fillRect/>
          </a:stretch>
        </p:blipFill>
        <p:spPr>
          <a:xfrm rot="549690">
            <a:off x="9890248" y="2366914"/>
            <a:ext cx="7404228" cy="55531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31262" y="1362391"/>
            <a:ext cx="6152495" cy="85862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34213" b="56827"/>
          <a:stretch>
            <a:fillRect/>
          </a:stretch>
        </p:blipFill>
        <p:spPr>
          <a:xfrm>
            <a:off x="7859743" y="2289529"/>
            <a:ext cx="8110341" cy="219482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68444" y="26628"/>
            <a:ext cx="2743200" cy="59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0"/>
              </a:lnSpc>
            </a:pPr>
            <a:r>
              <a:rPr lang="en-US" sz="3385">
                <a:solidFill>
                  <a:srgbClr val="000000"/>
                </a:solidFill>
                <a:latin typeface="Pompiere"/>
              </a:rPr>
              <a:t>Recolección de Datos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673195" y="483552"/>
            <a:ext cx="2526241" cy="1166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9"/>
              </a:lnSpc>
            </a:pPr>
            <a:r>
              <a:rPr lang="en-US" sz="6785">
                <a:solidFill>
                  <a:srgbClr val="000000"/>
                </a:solidFill>
                <a:latin typeface="Pompiere"/>
              </a:rPr>
              <a:t>Cafetería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8947566" y="5742203"/>
            <a:ext cx="5394947" cy="1247343"/>
            <a:chOff x="0" y="0"/>
            <a:chExt cx="8203801" cy="18967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203802" cy="1896767"/>
            </a:xfrm>
            <a:custGeom>
              <a:avLst/>
              <a:gdLst/>
              <a:ahLst/>
              <a:cxnLst/>
              <a:rect l="l" t="t" r="r" b="b"/>
              <a:pathLst>
                <a:path w="8203802" h="1896767">
                  <a:moveTo>
                    <a:pt x="8203802" y="948383"/>
                  </a:moveTo>
                  <a:lnTo>
                    <a:pt x="8203802" y="948383"/>
                  </a:lnTo>
                  <a:cubicBezTo>
                    <a:pt x="8203802" y="1468269"/>
                    <a:pt x="7775431" y="1896767"/>
                    <a:pt x="7246856" y="1896767"/>
                  </a:cubicBezTo>
                  <a:lnTo>
                    <a:pt x="956945" y="1896767"/>
                  </a:lnTo>
                  <a:cubicBezTo>
                    <a:pt x="428371" y="1896767"/>
                    <a:pt x="0" y="1468269"/>
                    <a:pt x="0" y="948383"/>
                  </a:cubicBezTo>
                  <a:lnTo>
                    <a:pt x="0" y="948383"/>
                  </a:lnTo>
                  <a:cubicBezTo>
                    <a:pt x="0" y="428371"/>
                    <a:pt x="428371" y="0"/>
                    <a:pt x="956945" y="0"/>
                  </a:cubicBezTo>
                  <a:lnTo>
                    <a:pt x="7246856" y="0"/>
                  </a:lnTo>
                  <a:cubicBezTo>
                    <a:pt x="7775304" y="0"/>
                    <a:pt x="8203802" y="428371"/>
                    <a:pt x="8203802" y="948383"/>
                  </a:cubicBezTo>
                  <a:close/>
                </a:path>
              </a:pathLst>
            </a:custGeom>
            <a:solidFill>
              <a:srgbClr val="F2EFFE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9683841" y="6042342"/>
            <a:ext cx="392239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Binomial (7,0.557)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1390"/>
          <a:stretch>
            <a:fillRect/>
          </a:stretch>
        </p:blipFill>
        <p:spPr>
          <a:xfrm>
            <a:off x="637430" y="1663658"/>
            <a:ext cx="16621870" cy="228096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13290"/>
          <a:stretch>
            <a:fillRect/>
          </a:stretch>
        </p:blipFill>
        <p:spPr>
          <a:xfrm>
            <a:off x="3499559" y="4073883"/>
            <a:ext cx="11288883" cy="599086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553784" y="94921"/>
            <a:ext cx="6938789" cy="2975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84"/>
              </a:lnSpc>
            </a:pPr>
            <a:r>
              <a:rPr lang="en-US" sz="8560">
                <a:solidFill>
                  <a:srgbClr val="000000"/>
                </a:solidFill>
                <a:latin typeface="Pompiere"/>
              </a:rPr>
              <a:t>Resultados obtenidos</a:t>
            </a:r>
          </a:p>
          <a:p>
            <a:pPr algn="ctr">
              <a:lnSpc>
                <a:spcPts val="11984"/>
              </a:lnSpc>
            </a:pPr>
            <a:endParaRPr lang="en-US" sz="8560">
              <a:solidFill>
                <a:srgbClr val="000000"/>
              </a:solidFill>
              <a:latin typeface="Pompier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445282" y="2080551"/>
            <a:ext cx="11397437" cy="333282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02192" y="6471928"/>
            <a:ext cx="4386829" cy="104529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5553784" y="94921"/>
            <a:ext cx="7705016" cy="29755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984"/>
              </a:lnSpc>
            </a:pPr>
            <a:r>
              <a:rPr lang="en-US" sz="8560" dirty="0" err="1">
                <a:solidFill>
                  <a:srgbClr val="000000"/>
                </a:solidFill>
                <a:latin typeface="Pompiere"/>
              </a:rPr>
              <a:t>Resultados</a:t>
            </a:r>
            <a:r>
              <a:rPr lang="en-US" sz="8560" dirty="0">
                <a:solidFill>
                  <a:srgbClr val="000000"/>
                </a:solidFill>
                <a:latin typeface="Pompiere"/>
              </a:rPr>
              <a:t> </a:t>
            </a:r>
            <a:r>
              <a:rPr lang="en-US" sz="8560" dirty="0" err="1">
                <a:solidFill>
                  <a:srgbClr val="000000"/>
                </a:solidFill>
                <a:latin typeface="Pompiere"/>
              </a:rPr>
              <a:t>obtenidos</a:t>
            </a:r>
            <a:endParaRPr lang="en-US" sz="8560" dirty="0">
              <a:solidFill>
                <a:srgbClr val="000000"/>
              </a:solidFill>
              <a:latin typeface="Pompiere"/>
            </a:endParaRPr>
          </a:p>
          <a:p>
            <a:pPr algn="ctr">
              <a:lnSpc>
                <a:spcPts val="11984"/>
              </a:lnSpc>
            </a:pPr>
            <a:endParaRPr lang="en-US" sz="8560" dirty="0">
              <a:solidFill>
                <a:srgbClr val="000000"/>
              </a:solidFill>
              <a:latin typeface="Pompier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1902025"/>
            <a:ext cx="9481365" cy="53075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481365" y="5398006"/>
            <a:ext cx="8806635" cy="488899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011970" y="63171"/>
            <a:ext cx="8618430" cy="29755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984"/>
              </a:lnSpc>
            </a:pPr>
            <a:r>
              <a:rPr lang="en-US" sz="8560" dirty="0" err="1">
                <a:solidFill>
                  <a:srgbClr val="000000"/>
                </a:solidFill>
                <a:latin typeface="Pompiere"/>
              </a:rPr>
              <a:t>Resultados</a:t>
            </a:r>
            <a:r>
              <a:rPr lang="en-US" sz="8560" dirty="0">
                <a:solidFill>
                  <a:srgbClr val="000000"/>
                </a:solidFill>
                <a:latin typeface="Pompiere"/>
              </a:rPr>
              <a:t> </a:t>
            </a:r>
            <a:r>
              <a:rPr lang="en-US" sz="8560" dirty="0" err="1">
                <a:solidFill>
                  <a:srgbClr val="000000"/>
                </a:solidFill>
                <a:latin typeface="Pompiere"/>
              </a:rPr>
              <a:t>obtenidos</a:t>
            </a:r>
            <a:endParaRPr lang="en-US" sz="8560" dirty="0">
              <a:solidFill>
                <a:srgbClr val="000000"/>
              </a:solidFill>
              <a:latin typeface="Pompiere"/>
            </a:endParaRPr>
          </a:p>
          <a:p>
            <a:pPr algn="ctr">
              <a:lnSpc>
                <a:spcPts val="11984"/>
              </a:lnSpc>
            </a:pPr>
            <a:endParaRPr lang="en-US" sz="8560" dirty="0">
              <a:solidFill>
                <a:srgbClr val="000000"/>
              </a:solidFill>
              <a:latin typeface="Pompier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71000"/>
          </a:blip>
          <a:srcRect/>
          <a:stretch>
            <a:fillRect/>
          </a:stretch>
        </p:blipFill>
        <p:spPr>
          <a:xfrm rot="851988">
            <a:off x="240415" y="395513"/>
            <a:ext cx="5622698" cy="421702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75000"/>
          </a:blip>
          <a:srcRect/>
          <a:stretch>
            <a:fillRect/>
          </a:stretch>
        </p:blipFill>
        <p:spPr>
          <a:xfrm rot="290068">
            <a:off x="4854305" y="480127"/>
            <a:ext cx="5397060" cy="404779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78000"/>
          </a:blip>
          <a:srcRect/>
          <a:stretch>
            <a:fillRect/>
          </a:stretch>
        </p:blipFill>
        <p:spPr>
          <a:xfrm rot="-301053">
            <a:off x="9276672" y="509383"/>
            <a:ext cx="5849111" cy="329012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alphaModFix amt="69000"/>
          </a:blip>
          <a:srcRect/>
          <a:stretch>
            <a:fillRect/>
          </a:stretch>
        </p:blipFill>
        <p:spPr>
          <a:xfrm>
            <a:off x="6673169" y="5237749"/>
            <a:ext cx="5955863" cy="446689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alphaModFix amt="71000"/>
          </a:blip>
          <a:srcRect/>
          <a:stretch>
            <a:fillRect/>
          </a:stretch>
        </p:blipFill>
        <p:spPr>
          <a:xfrm rot="343752">
            <a:off x="12813830" y="254103"/>
            <a:ext cx="5289373" cy="396703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>
            <a:alphaModFix amt="72000"/>
          </a:blip>
          <a:srcRect/>
          <a:stretch>
            <a:fillRect/>
          </a:stretch>
        </p:blipFill>
        <p:spPr>
          <a:xfrm>
            <a:off x="94415" y="5051964"/>
            <a:ext cx="6542115" cy="367994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8">
            <a:alphaModFix amt="75000"/>
          </a:blip>
          <a:srcRect/>
          <a:stretch>
            <a:fillRect/>
          </a:stretch>
        </p:blipFill>
        <p:spPr>
          <a:xfrm rot="-3185807">
            <a:off x="13492713" y="3771434"/>
            <a:ext cx="3173515" cy="56418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8290" y="1946275"/>
            <a:ext cx="16315140" cy="490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Pompiere"/>
              </a:rPr>
              <a:t>En este proyecto se hace uso de la herramienta Promodel con el fin de imitar el comportamiento de un sistema real,  en este caso se hizo la simulación de un cine.</a:t>
            </a:r>
          </a:p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Pompiere"/>
              </a:rPr>
              <a:t>Se captaron el número de entradas y salidas en cada área del cine ( cafetería, dulcería, taquillas, etc.), dichos datos se analizaron mediante Stat-Fit. Posteriormente se incluyeron a la simulación realizada en Promodel.</a:t>
            </a:r>
          </a:p>
          <a:p>
            <a:pPr algn="just">
              <a:lnSpc>
                <a:spcPts val="5599"/>
              </a:lnSpc>
            </a:pPr>
            <a:endParaRPr lang="en-US" sz="3999">
              <a:solidFill>
                <a:srgbClr val="000000"/>
              </a:solidFill>
              <a:latin typeface="Pompiere"/>
            </a:endParaRPr>
          </a:p>
          <a:p>
            <a:pPr algn="ctr">
              <a:lnSpc>
                <a:spcPts val="5599"/>
              </a:lnSpc>
            </a:pPr>
            <a:endParaRPr lang="en-US" sz="3999">
              <a:solidFill>
                <a:srgbClr val="000000"/>
              </a:solidFill>
              <a:latin typeface="Pompiere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215149" y="5386476"/>
            <a:ext cx="7141421" cy="435919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471443" y="159703"/>
            <a:ext cx="462883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Pompiere"/>
              </a:rPr>
              <a:t>Introducción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768632" y="3392591"/>
            <a:ext cx="9452693" cy="674497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9047" y="2131548"/>
            <a:ext cx="8603860" cy="5825881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181171" y="565356"/>
            <a:ext cx="7155472" cy="1566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99"/>
              </a:lnSpc>
              <a:spcBef>
                <a:spcPct val="0"/>
              </a:spcBef>
            </a:pPr>
            <a:r>
              <a:rPr lang="en-US" sz="9213">
                <a:solidFill>
                  <a:srgbClr val="000000"/>
                </a:solidFill>
                <a:latin typeface="Pompiere Bold"/>
              </a:rPr>
              <a:t>ESQUEMAS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2057529"/>
            <a:ext cx="18288000" cy="692436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516086" y="159703"/>
            <a:ext cx="725582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Pompiere"/>
              </a:rPr>
              <a:t>Modelo en ProModel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2007731"/>
            <a:ext cx="18288000" cy="696793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516086" y="159703"/>
            <a:ext cx="725582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Pompiere"/>
              </a:rPr>
              <a:t>Modelo en ProModel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675418" y="5827623"/>
            <a:ext cx="5324944" cy="299421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516543" y="2130291"/>
            <a:ext cx="13587153" cy="282492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963785" y="5594809"/>
            <a:ext cx="2419386" cy="345984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419100"/>
            <a:ext cx="6976715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480"/>
              </a:lnSpc>
              <a:spcBef>
                <a:spcPct val="0"/>
              </a:spcBef>
            </a:pPr>
            <a:r>
              <a:rPr lang="en-US" sz="7900">
                <a:solidFill>
                  <a:srgbClr val="000000"/>
                </a:solidFill>
                <a:latin typeface="Pompiere"/>
              </a:rPr>
              <a:t>Arribos cíclicos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5060" t="3885" r="20466" b="3885"/>
          <a:stretch>
            <a:fillRect/>
          </a:stretch>
        </p:blipFill>
        <p:spPr>
          <a:xfrm>
            <a:off x="921154" y="1948056"/>
            <a:ext cx="6643110" cy="789554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2510" t="7179" r="34102" b="50278"/>
          <a:stretch>
            <a:fillRect/>
          </a:stretch>
        </p:blipFill>
        <p:spPr>
          <a:xfrm>
            <a:off x="8366125" y="2909890"/>
            <a:ext cx="7756075" cy="222517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68444" y="26628"/>
            <a:ext cx="2743200" cy="59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0"/>
              </a:lnSpc>
            </a:pPr>
            <a:r>
              <a:rPr lang="en-US" sz="3385">
                <a:solidFill>
                  <a:srgbClr val="000000"/>
                </a:solidFill>
                <a:latin typeface="Pompiere"/>
              </a:rPr>
              <a:t>Recolección de Datos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968872" y="483552"/>
            <a:ext cx="3934887" cy="1166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9"/>
              </a:lnSpc>
            </a:pPr>
            <a:r>
              <a:rPr lang="en-US" sz="6785">
                <a:solidFill>
                  <a:srgbClr val="000000"/>
                </a:solidFill>
                <a:latin typeface="Pompiere"/>
              </a:rPr>
              <a:t>Taquilla normal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398245" y="5726328"/>
            <a:ext cx="5394947" cy="1247343"/>
            <a:chOff x="0" y="0"/>
            <a:chExt cx="8203801" cy="18967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203802" cy="1896767"/>
            </a:xfrm>
            <a:custGeom>
              <a:avLst/>
              <a:gdLst/>
              <a:ahLst/>
              <a:cxnLst/>
              <a:rect l="l" t="t" r="r" b="b"/>
              <a:pathLst>
                <a:path w="8203802" h="1896767">
                  <a:moveTo>
                    <a:pt x="8203802" y="948383"/>
                  </a:moveTo>
                  <a:lnTo>
                    <a:pt x="8203802" y="948383"/>
                  </a:lnTo>
                  <a:cubicBezTo>
                    <a:pt x="8203802" y="1468269"/>
                    <a:pt x="7775431" y="1896767"/>
                    <a:pt x="7246856" y="1896767"/>
                  </a:cubicBezTo>
                  <a:lnTo>
                    <a:pt x="956945" y="1896767"/>
                  </a:lnTo>
                  <a:cubicBezTo>
                    <a:pt x="428371" y="1896767"/>
                    <a:pt x="0" y="1468269"/>
                    <a:pt x="0" y="948383"/>
                  </a:cubicBezTo>
                  <a:lnTo>
                    <a:pt x="0" y="948383"/>
                  </a:lnTo>
                  <a:cubicBezTo>
                    <a:pt x="0" y="428371"/>
                    <a:pt x="428371" y="0"/>
                    <a:pt x="956945" y="0"/>
                  </a:cubicBezTo>
                  <a:lnTo>
                    <a:pt x="7246856" y="0"/>
                  </a:lnTo>
                  <a:cubicBezTo>
                    <a:pt x="7775304" y="0"/>
                    <a:pt x="8203802" y="428371"/>
                    <a:pt x="8203802" y="948383"/>
                  </a:cubicBezTo>
                  <a:close/>
                </a:path>
              </a:pathLst>
            </a:custGeom>
            <a:solidFill>
              <a:srgbClr val="F2EFFE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149443" y="6026467"/>
            <a:ext cx="389255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Binomial [5,0.547]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96995" y="1922724"/>
            <a:ext cx="6643630" cy="793296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32124" b="48440"/>
          <a:stretch>
            <a:fillRect/>
          </a:stretch>
        </p:blipFill>
        <p:spPr>
          <a:xfrm>
            <a:off x="8623301" y="2287849"/>
            <a:ext cx="7651561" cy="246268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68444" y="26628"/>
            <a:ext cx="2743200" cy="59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0"/>
              </a:lnSpc>
            </a:pPr>
            <a:r>
              <a:rPr lang="en-US" sz="3385">
                <a:solidFill>
                  <a:srgbClr val="000000"/>
                </a:solidFill>
                <a:latin typeface="Pompiere"/>
              </a:rPr>
              <a:t>Recolección de Datos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45443" y="483552"/>
            <a:ext cx="5181746" cy="1166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9"/>
              </a:lnSpc>
            </a:pPr>
            <a:r>
              <a:rPr lang="en-US" sz="6785">
                <a:solidFill>
                  <a:srgbClr val="000000"/>
                </a:solidFill>
                <a:latin typeface="Pompiere"/>
              </a:rPr>
              <a:t>Taquilla automática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366495" y="5964453"/>
            <a:ext cx="5394947" cy="1247343"/>
            <a:chOff x="0" y="0"/>
            <a:chExt cx="8203801" cy="18967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203802" cy="1896767"/>
            </a:xfrm>
            <a:custGeom>
              <a:avLst/>
              <a:gdLst/>
              <a:ahLst/>
              <a:cxnLst/>
              <a:rect l="l" t="t" r="r" b="b"/>
              <a:pathLst>
                <a:path w="8203802" h="1896767">
                  <a:moveTo>
                    <a:pt x="8203802" y="948383"/>
                  </a:moveTo>
                  <a:lnTo>
                    <a:pt x="8203802" y="948383"/>
                  </a:lnTo>
                  <a:cubicBezTo>
                    <a:pt x="8203802" y="1468269"/>
                    <a:pt x="7775431" y="1896767"/>
                    <a:pt x="7246856" y="1896767"/>
                  </a:cubicBezTo>
                  <a:lnTo>
                    <a:pt x="956945" y="1896767"/>
                  </a:lnTo>
                  <a:cubicBezTo>
                    <a:pt x="428371" y="1896767"/>
                    <a:pt x="0" y="1468269"/>
                    <a:pt x="0" y="948383"/>
                  </a:cubicBezTo>
                  <a:lnTo>
                    <a:pt x="0" y="948383"/>
                  </a:lnTo>
                  <a:cubicBezTo>
                    <a:pt x="0" y="428371"/>
                    <a:pt x="428371" y="0"/>
                    <a:pt x="956945" y="0"/>
                  </a:cubicBezTo>
                  <a:lnTo>
                    <a:pt x="7246856" y="0"/>
                  </a:lnTo>
                  <a:cubicBezTo>
                    <a:pt x="7775304" y="0"/>
                    <a:pt x="8203802" y="428371"/>
                    <a:pt x="8203802" y="948383"/>
                  </a:cubicBezTo>
                  <a:close/>
                </a:path>
              </a:pathLst>
            </a:custGeom>
            <a:solidFill>
              <a:srgbClr val="F2EFFE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117693" y="6264592"/>
            <a:ext cx="389255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Binomial [2,0.517]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2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77950" y="1440568"/>
            <a:ext cx="5401981" cy="851629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32641" b="56687"/>
          <a:stretch>
            <a:fillRect/>
          </a:stretch>
        </p:blipFill>
        <p:spPr>
          <a:xfrm>
            <a:off x="7783090" y="2527682"/>
            <a:ext cx="8170671" cy="215886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68444" y="26628"/>
            <a:ext cx="2743200" cy="59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0"/>
              </a:lnSpc>
            </a:pPr>
            <a:r>
              <a:rPr lang="en-US" sz="3385">
                <a:solidFill>
                  <a:srgbClr val="000000"/>
                </a:solidFill>
                <a:latin typeface="Pompiere"/>
              </a:rPr>
              <a:t>Recolección de Datos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83090" y="483552"/>
            <a:ext cx="2306451" cy="1166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9"/>
              </a:lnSpc>
            </a:pPr>
            <a:r>
              <a:rPr lang="en-US" sz="6785">
                <a:solidFill>
                  <a:srgbClr val="000000"/>
                </a:solidFill>
                <a:latin typeface="Pompiere"/>
              </a:rPr>
              <a:t>Dulcería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8947566" y="5742203"/>
            <a:ext cx="5394947" cy="1247343"/>
            <a:chOff x="0" y="0"/>
            <a:chExt cx="8203801" cy="18967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203802" cy="1896767"/>
            </a:xfrm>
            <a:custGeom>
              <a:avLst/>
              <a:gdLst/>
              <a:ahLst/>
              <a:cxnLst/>
              <a:rect l="l" t="t" r="r" b="b"/>
              <a:pathLst>
                <a:path w="8203802" h="1896767">
                  <a:moveTo>
                    <a:pt x="8203802" y="948383"/>
                  </a:moveTo>
                  <a:lnTo>
                    <a:pt x="8203802" y="948383"/>
                  </a:lnTo>
                  <a:cubicBezTo>
                    <a:pt x="8203802" y="1468269"/>
                    <a:pt x="7775431" y="1896767"/>
                    <a:pt x="7246856" y="1896767"/>
                  </a:cubicBezTo>
                  <a:lnTo>
                    <a:pt x="956945" y="1896767"/>
                  </a:lnTo>
                  <a:cubicBezTo>
                    <a:pt x="428371" y="1896767"/>
                    <a:pt x="0" y="1468269"/>
                    <a:pt x="0" y="948383"/>
                  </a:cubicBezTo>
                  <a:lnTo>
                    <a:pt x="0" y="948383"/>
                  </a:lnTo>
                  <a:cubicBezTo>
                    <a:pt x="0" y="428371"/>
                    <a:pt x="428371" y="0"/>
                    <a:pt x="956945" y="0"/>
                  </a:cubicBezTo>
                  <a:lnTo>
                    <a:pt x="7246856" y="0"/>
                  </a:lnTo>
                  <a:cubicBezTo>
                    <a:pt x="7775304" y="0"/>
                    <a:pt x="8203802" y="428371"/>
                    <a:pt x="8203802" y="948383"/>
                  </a:cubicBezTo>
                  <a:close/>
                </a:path>
              </a:pathLst>
            </a:custGeom>
            <a:solidFill>
              <a:srgbClr val="F2EFFE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06446" y="6042342"/>
            <a:ext cx="287718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Poisson[4.17]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</Words>
  <Application>Microsoft Office PowerPoint</Application>
  <PresentationFormat>Personalizado</PresentationFormat>
  <Paragraphs>34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2" baseType="lpstr">
      <vt:lpstr>The Youngest Serif</vt:lpstr>
      <vt:lpstr>Calibri</vt:lpstr>
      <vt:lpstr>Open Sans Extra Bold</vt:lpstr>
      <vt:lpstr>Fraunces SemiBold</vt:lpstr>
      <vt:lpstr>Pompiere</vt:lpstr>
      <vt:lpstr>Arial</vt:lpstr>
      <vt:lpstr>Pompiere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Cinépolis</dc:title>
  <cp:lastModifiedBy>Marcela Diaz</cp:lastModifiedBy>
  <cp:revision>1</cp:revision>
  <dcterms:created xsi:type="dcterms:W3CDTF">2006-08-16T00:00:00Z</dcterms:created>
  <dcterms:modified xsi:type="dcterms:W3CDTF">2022-12-12T01:37:56Z</dcterms:modified>
  <dc:identifier>DAFUHZYw3bY</dc:identifier>
</cp:coreProperties>
</file>

<file path=docProps/thumbnail.jpeg>
</file>